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9" r:id="rId2"/>
    <p:sldId id="270" r:id="rId3"/>
    <p:sldId id="281" r:id="rId4"/>
    <p:sldId id="273" r:id="rId5"/>
    <p:sldId id="275" r:id="rId6"/>
    <p:sldId id="276" r:id="rId7"/>
    <p:sldId id="284" r:id="rId8"/>
    <p:sldId id="277" r:id="rId9"/>
    <p:sldId id="282" r:id="rId10"/>
    <p:sldId id="283" r:id="rId11"/>
    <p:sldId id="274" r:id="rId12"/>
    <p:sldId id="271"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8D5"/>
    <a:srgbClr val="205D91"/>
    <a:srgbClr val="A2D8EF"/>
    <a:srgbClr val="10B6C1"/>
    <a:srgbClr val="75B842"/>
    <a:srgbClr val="F3954A"/>
    <a:srgbClr val="EB5C3F"/>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030" autoAdjust="0"/>
    <p:restoredTop sz="94660"/>
  </p:normalViewPr>
  <p:slideViewPr>
    <p:cSldViewPr snapToGrid="0" snapToObjects="1">
      <p:cViewPr varScale="1">
        <p:scale>
          <a:sx n="72" d="100"/>
          <a:sy n="72" d="100"/>
        </p:scale>
        <p:origin x="118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1890" y="-12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9F619-240A-4CE3-B968-68F5C3DFFD7D}" type="datetimeFigureOut">
              <a:rPr lang="en-US" smtClean="0"/>
              <a:t>5/16/2017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7A277-6919-4D39-B960-C9D22CD636ED}" type="slidenum">
              <a:rPr lang="en-US" smtClean="0"/>
              <a:t>‹#›</a:t>
            </a:fld>
            <a:endParaRPr lang="en-US" dirty="0"/>
          </a:p>
        </p:txBody>
      </p:sp>
    </p:spTree>
    <p:extLst>
      <p:ext uri="{BB962C8B-B14F-4D97-AF65-F5344CB8AC3E}">
        <p14:creationId xmlns:p14="http://schemas.microsoft.com/office/powerpoint/2010/main" val="395690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4" tIns="45717" rIns="91434" bIns="45717"/>
          <a:lstStyle/>
          <a:p>
            <a:endParaRPr lang="en-US" altLang="en-US" dirty="0">
              <a:latin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5DBBB8-756F-4C1F-B454-816841460A46}" type="slidenum">
              <a:rPr lang="en-US" altLang="en-US" sz="1200" smtClean="0">
                <a:solidFill>
                  <a:srgbClr val="000000"/>
                </a:solidFill>
                <a:latin typeface="Arial" pitchFamily="34" charset="0"/>
              </a:rPr>
              <a:pPr/>
              <a:t>1</a:t>
            </a:fld>
            <a:endParaRPr lang="en-US" altLang="en-US" sz="1200" dirty="0">
              <a:solidFill>
                <a:srgbClr val="000000"/>
              </a:solidFill>
              <a:latin typeface="Arial" pitchFamily="34" charset="0"/>
            </a:endParaRPr>
          </a:p>
        </p:txBody>
      </p:sp>
    </p:spTree>
    <p:extLst>
      <p:ext uri="{BB962C8B-B14F-4D97-AF65-F5344CB8AC3E}">
        <p14:creationId xmlns:p14="http://schemas.microsoft.com/office/powerpoint/2010/main" val="89160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Full service management means that you can focus on the outcomes</a:t>
            </a:r>
          </a:p>
          <a:p>
            <a:r>
              <a:rPr lang="en-US" altLang="en-US" dirty="0">
                <a:latin typeface="Arial" pitchFamily="34" charset="0"/>
              </a:rPr>
              <a:t>Greater member satisfaction resulting from the professionalism and responsiveness of staff who understand the importance of placing members first </a:t>
            </a:r>
          </a:p>
          <a:p>
            <a:r>
              <a:rPr lang="en-US" altLang="en-US" dirty="0">
                <a:latin typeface="Arial" pitchFamily="34" charset="0"/>
              </a:rPr>
              <a:t>Freedom from daily operations that allows Boards to maintain their focus on mission and strategy.</a:t>
            </a:r>
          </a:p>
          <a:p>
            <a:r>
              <a:rPr lang="en-US" altLang="en-US" dirty="0">
                <a:latin typeface="Arial" pitchFamily="34" charset="0"/>
              </a:rPr>
              <a:t>Integration of innovative strategies and ideas, stemming from the input and experience AMCs gain from working with multiple industry and professional organizations.</a:t>
            </a:r>
          </a:p>
          <a:p>
            <a:r>
              <a:rPr lang="en-US" altLang="en-US" dirty="0">
                <a:latin typeface="Arial" pitchFamily="34" charset="0"/>
              </a:rPr>
              <a:t>Scalability to accommodate organizational growth or contraction over time.</a:t>
            </a:r>
          </a:p>
          <a:p>
            <a:endParaRPr lang="en-US" altLang="en-US" dirty="0">
              <a:latin typeface="Arial" pitchFamily="34" charset="0"/>
            </a:endParaRPr>
          </a:p>
          <a:p>
            <a:endParaRPr lang="en-US" altLang="en-US" dirty="0">
              <a:latin typeface="Arial" pitchFamily="34" charset="0"/>
            </a:endParaRPr>
          </a:p>
        </p:txBody>
      </p:sp>
      <p:sp>
        <p:nvSpPr>
          <p:cNvPr id="993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901280-50EB-46CA-9A71-525FC0170EFC}" type="slidenum">
              <a:rPr lang="en-US" altLang="en-US" sz="1200" smtClean="0">
                <a:latin typeface="Arial" pitchFamily="34" charset="0"/>
              </a:rPr>
              <a:pPr/>
              <a:t>10</a:t>
            </a:fld>
            <a:endParaRPr lang="en-US" altLang="en-US" sz="1200" dirty="0">
              <a:latin typeface="Arial" pitchFamily="34" charset="0"/>
            </a:endParaRPr>
          </a:p>
        </p:txBody>
      </p:sp>
    </p:spTree>
    <p:extLst>
      <p:ext uri="{BB962C8B-B14F-4D97-AF65-F5344CB8AC3E}">
        <p14:creationId xmlns:p14="http://schemas.microsoft.com/office/powerpoint/2010/main" val="42085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7A277-6919-4D39-B960-C9D22CD636ED}" type="slidenum">
              <a:rPr lang="en-US" smtClean="0"/>
              <a:t>11</a:t>
            </a:fld>
            <a:endParaRPr lang="en-US" dirty="0"/>
          </a:p>
        </p:txBody>
      </p:sp>
    </p:spTree>
    <p:extLst>
      <p:ext uri="{BB962C8B-B14F-4D97-AF65-F5344CB8AC3E}">
        <p14:creationId xmlns:p14="http://schemas.microsoft.com/office/powerpoint/2010/main" val="25597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xfrm>
            <a:off x="685800" y="4400549"/>
            <a:ext cx="5486400" cy="437047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b="1" dirty="0">
              <a:latin typeface="Arial" pitchFamily="34" charset="0"/>
            </a:endParaRPr>
          </a:p>
          <a:p>
            <a:r>
              <a:rPr lang="en-US" altLang="en-US" b="1" dirty="0">
                <a:latin typeface="Arial" pitchFamily="34" charset="0"/>
              </a:rPr>
              <a:t>Volunteer-led </a:t>
            </a:r>
            <a:r>
              <a:rPr lang="en-US" altLang="en-US" dirty="0">
                <a:latin typeface="Arial" pitchFamily="34" charset="0"/>
              </a:rPr>
              <a:t>Pros: Strong commitment to organization; understanding of the organization's mission; Lower direct costs</a:t>
            </a:r>
          </a:p>
          <a:p>
            <a:pPr eaLnBrk="1" fontAlgn="t" hangingPunct="1"/>
            <a:r>
              <a:rPr lang="en-US" altLang="en-US" dirty="0">
                <a:latin typeface="Arial" pitchFamily="34" charset="0"/>
              </a:rPr>
              <a:t>Cons: Limited time availability; Not experts at nonprofit organization management and operations; Leadership turnover creates inconsistencies</a:t>
            </a:r>
          </a:p>
          <a:p>
            <a:pPr eaLnBrk="1" fontAlgn="t" hangingPunct="1"/>
            <a:r>
              <a:rPr lang="en-US" altLang="en-US" dirty="0">
                <a:latin typeface="Arial" pitchFamily="34" charset="0"/>
              </a:rPr>
              <a:t>Potential for conflicts of interest</a:t>
            </a:r>
          </a:p>
          <a:p>
            <a:endParaRPr lang="en-US" altLang="en-US" b="1" dirty="0">
              <a:latin typeface="Arial" pitchFamily="34" charset="0"/>
            </a:endParaRPr>
          </a:p>
          <a:p>
            <a:r>
              <a:rPr lang="en-US" altLang="en-US" b="1" dirty="0">
                <a:latin typeface="Arial" pitchFamily="34" charset="0"/>
              </a:rPr>
              <a:t>Employed staff </a:t>
            </a:r>
            <a:r>
              <a:rPr lang="en-US" altLang="en-US" dirty="0">
                <a:latin typeface="Arial" pitchFamily="34" charset="0"/>
              </a:rPr>
              <a:t>– or stand alone, Pros: 00% "ownership" of all paid staff and association resources; Good opportunity for staff continuity</a:t>
            </a:r>
          </a:p>
          <a:p>
            <a:pPr eaLnBrk="1" fontAlgn="t" hangingPunct="1"/>
            <a:r>
              <a:rPr lang="en-US" altLang="en-US" dirty="0">
                <a:latin typeface="Arial" pitchFamily="34" charset="0"/>
              </a:rPr>
              <a:t>Cons: High overhead costs and long-term commitments (e.g. office space, equipment, operating systems, furniture); Possible challenges in staffing key positions given competitive compensation costs for highly qualified, full-time staff; Risks associated with being an employer - ;requires more leadership time on administrative, operational functions</a:t>
            </a:r>
          </a:p>
          <a:p>
            <a:endParaRPr lang="en-US" altLang="en-US" b="1" dirty="0">
              <a:latin typeface="Arial" pitchFamily="34" charset="0"/>
            </a:endParaRPr>
          </a:p>
          <a:p>
            <a:r>
              <a:rPr lang="en-US" altLang="en-US" b="1" dirty="0">
                <a:latin typeface="Arial" pitchFamily="34" charset="0"/>
              </a:rPr>
              <a:t>AMC – Pros: </a:t>
            </a:r>
            <a:r>
              <a:rPr lang="en-US" altLang="en-US" dirty="0">
                <a:latin typeface="Arial" pitchFamily="34" charset="0"/>
              </a:rPr>
              <a:t>Experts in association management, operations, including accredited operations for some AMCs; Lower overhead; Expertise in multiple disciplines; Flexible staffing in times of growth or downsizing; Eliminates many typical legal risks associated with employee management; Easily accessible knowledge, experience from other associations; Continuity</a:t>
            </a:r>
          </a:p>
          <a:p>
            <a:pPr eaLnBrk="1" fontAlgn="t" hangingPunct="1"/>
            <a:r>
              <a:rPr lang="en-US" altLang="en-US" dirty="0">
                <a:latin typeface="Arial" pitchFamily="34" charset="0"/>
              </a:rPr>
              <a:t>Cons: Associations sometimes outgrow their AMC's capabilities; Specific industry knowledge/expertise sometimes must be developed or acquired</a:t>
            </a:r>
          </a:p>
          <a:p>
            <a:endParaRPr lang="en-US" altLang="en-US" dirty="0">
              <a:latin typeface="Arial" pitchFamily="34" charset="0"/>
            </a:endParaRPr>
          </a:p>
        </p:txBody>
      </p:sp>
      <p:sp>
        <p:nvSpPr>
          <p:cNvPr id="962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9BC793-3BE7-444B-8585-72310C8274F1}" type="slidenum">
              <a:rPr lang="en-US" altLang="en-US" sz="1200" smtClean="0">
                <a:latin typeface="Arial" pitchFamily="34" charset="0"/>
              </a:rPr>
              <a:pPr/>
              <a:t>12</a:t>
            </a:fld>
            <a:endParaRPr lang="en-US" altLang="en-US" sz="1200" dirty="0">
              <a:latin typeface="Arial" pitchFamily="34" charset="0"/>
            </a:endParaRPr>
          </a:p>
        </p:txBody>
      </p:sp>
    </p:spTree>
    <p:extLst>
      <p:ext uri="{BB962C8B-B14F-4D97-AF65-F5344CB8AC3E}">
        <p14:creationId xmlns:p14="http://schemas.microsoft.com/office/powerpoint/2010/main" val="156057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Association management companies, or AMCs, are for-profit businesses that manage associations to help them grow and prosper. They offer the expertise, staffing and resources that allow professional societies, trade groups, not-for-profits and philanthropic organizations to effectively manage day-to-day operations and advance their long-term goals. AMCs deliver high levels of expertise and accountability so that associations can continue to increase their value and relevance to members and achieve measureable results. </a:t>
            </a:r>
          </a:p>
          <a:p>
            <a:r>
              <a:rPr lang="en-US" altLang="en-US" dirty="0">
                <a:latin typeface="Arial" pitchFamily="34" charset="0"/>
              </a:rPr>
              <a:t>AMCs provide their clients with unparalleled flexibility, agility and financial advantages, which makes the AMC model a good alternative for managing many nonprofit organizations.</a:t>
            </a:r>
          </a:p>
          <a:p>
            <a:endParaRPr lang="en-US" altLang="en-US" dirty="0">
              <a:latin typeface="Arial" pitchFamily="34" charset="0"/>
            </a:endParaRPr>
          </a:p>
          <a:p>
            <a:endParaRPr lang="en-US" altLang="en-US" dirty="0">
              <a:latin typeface="Arial" pitchFamily="34" charset="0"/>
            </a:endParaRPr>
          </a:p>
        </p:txBody>
      </p:sp>
      <p:sp>
        <p:nvSpPr>
          <p:cNvPr id="95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85D56A8-AFAB-46DC-B750-B0E65E7CE6F6}" type="slidenum">
              <a:rPr lang="en-US" altLang="en-US" sz="1200" smtClean="0">
                <a:latin typeface="Arial" pitchFamily="34" charset="0"/>
              </a:rPr>
              <a:pPr/>
              <a:t>2</a:t>
            </a:fld>
            <a:endParaRPr lang="en-US" altLang="en-US" sz="1200" dirty="0">
              <a:latin typeface="Arial" pitchFamily="34" charset="0"/>
            </a:endParaRPr>
          </a:p>
        </p:txBody>
      </p:sp>
    </p:spTree>
    <p:extLst>
      <p:ext uri="{BB962C8B-B14F-4D97-AF65-F5344CB8AC3E}">
        <p14:creationId xmlns:p14="http://schemas.microsoft.com/office/powerpoint/2010/main" val="357957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7A277-6919-4D39-B960-C9D22CD636ED}" type="slidenum">
              <a:rPr lang="en-US" smtClean="0"/>
              <a:t>3</a:t>
            </a:fld>
            <a:endParaRPr lang="en-US" dirty="0"/>
          </a:p>
        </p:txBody>
      </p:sp>
    </p:spTree>
    <p:extLst>
      <p:ext uri="{BB962C8B-B14F-4D97-AF65-F5344CB8AC3E}">
        <p14:creationId xmlns:p14="http://schemas.microsoft.com/office/powerpoint/2010/main" val="301440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7A277-6919-4D39-B960-C9D22CD636ED}" type="slidenum">
              <a:rPr lang="en-US" smtClean="0"/>
              <a:t>4</a:t>
            </a:fld>
            <a:endParaRPr lang="en-US" dirty="0"/>
          </a:p>
        </p:txBody>
      </p:sp>
    </p:spTree>
    <p:extLst>
      <p:ext uri="{BB962C8B-B14F-4D97-AF65-F5344CB8AC3E}">
        <p14:creationId xmlns:p14="http://schemas.microsoft.com/office/powerpoint/2010/main" val="107071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In general, using AMCs is associated with stronger financial performance.</a:t>
            </a:r>
          </a:p>
          <a:p>
            <a:r>
              <a:rPr lang="en-US" altLang="en-US" dirty="0">
                <a:latin typeface="Arial" pitchFamily="34" charset="0"/>
              </a:rPr>
              <a:t>Regardless of tax status and budget size, growth in Net Income, Net Revenue, and Net Assets are stronger for associations using AMCs.</a:t>
            </a:r>
          </a:p>
          <a:p>
            <a:r>
              <a:rPr lang="en-US" altLang="en-US" dirty="0">
                <a:latin typeface="Arial" pitchFamily="34" charset="0"/>
              </a:rPr>
              <a:t>On average, </a:t>
            </a:r>
          </a:p>
        </p:txBody>
      </p:sp>
      <p:sp>
        <p:nvSpPr>
          <p:cNvPr id="1003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40FC66-549B-441E-8410-A4AC103C3CBB}" type="slidenum">
              <a:rPr lang="en-US" altLang="en-US" sz="1200" smtClean="0">
                <a:latin typeface="Arial" pitchFamily="34" charset="0"/>
              </a:rPr>
              <a:pPr/>
              <a:t>5</a:t>
            </a:fld>
            <a:endParaRPr lang="en-US" altLang="en-US" sz="1200" dirty="0">
              <a:latin typeface="Arial" pitchFamily="34" charset="0"/>
            </a:endParaRPr>
          </a:p>
        </p:txBody>
      </p:sp>
    </p:spTree>
    <p:extLst>
      <p:ext uri="{BB962C8B-B14F-4D97-AF65-F5344CB8AC3E}">
        <p14:creationId xmlns:p14="http://schemas.microsoft.com/office/powerpoint/2010/main" val="334270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AMC-managed associations experience more than three times the growth in net assets and 31 percent more growth in net revenue regardless of size and tax status than those that do not use AMCs. </a:t>
            </a:r>
          </a:p>
          <a:p>
            <a:endParaRPr lang="en-US" alt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597A277-6919-4D39-B960-C9D22CD636ED}" type="slidenum">
              <a:rPr lang="en-US" smtClean="0"/>
              <a:t>6</a:t>
            </a:fld>
            <a:endParaRPr lang="en-US" dirty="0"/>
          </a:p>
        </p:txBody>
      </p:sp>
    </p:spTree>
    <p:extLst>
      <p:ext uri="{BB962C8B-B14F-4D97-AF65-F5344CB8AC3E}">
        <p14:creationId xmlns:p14="http://schemas.microsoft.com/office/powerpoint/2010/main" val="142923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7A277-6919-4D39-B960-C9D22CD636ED}" type="slidenum">
              <a:rPr lang="en-US" smtClean="0"/>
              <a:t>7</a:t>
            </a:fld>
            <a:endParaRPr lang="en-US" dirty="0"/>
          </a:p>
        </p:txBody>
      </p:sp>
    </p:spTree>
    <p:extLst>
      <p:ext uri="{BB962C8B-B14F-4D97-AF65-F5344CB8AC3E}">
        <p14:creationId xmlns:p14="http://schemas.microsoft.com/office/powerpoint/2010/main" val="365554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Efficiencies derived from leveraging shared resources, including office space, equipment and technologies.</a:t>
            </a:r>
          </a:p>
          <a:p>
            <a:r>
              <a:rPr lang="en-US" altLang="en-US" dirty="0">
                <a:latin typeface="Arial" pitchFamily="34" charset="0"/>
              </a:rPr>
              <a:t>Improved buying power since purchases can be leveraged across multiple clients.</a:t>
            </a:r>
          </a:p>
          <a:p>
            <a:r>
              <a:rPr lang="en-US" altLang="en-US" dirty="0">
                <a:latin typeface="Arial" pitchFamily="34" charset="0"/>
              </a:rPr>
              <a:t>Reduced business risks because an AMC takes on many of the insurance liabilities associated with operating an association.</a:t>
            </a:r>
          </a:p>
          <a:p>
            <a:endParaRPr lang="en-US" altLang="en-US" dirty="0">
              <a:latin typeface="Arial" pitchFamily="34" charset="0"/>
            </a:endParaRPr>
          </a:p>
          <a:p>
            <a:endParaRPr lang="en-US" altLang="en-US" dirty="0">
              <a:latin typeface="Arial" pitchFamily="34" charset="0"/>
            </a:endParaRPr>
          </a:p>
        </p:txBody>
      </p:sp>
      <p:sp>
        <p:nvSpPr>
          <p:cNvPr id="983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77B75A-2980-410A-B1DA-CD479A07A646}" type="slidenum">
              <a:rPr lang="en-US" altLang="en-US" sz="1200" smtClean="0">
                <a:latin typeface="Arial" pitchFamily="34" charset="0"/>
              </a:rPr>
              <a:pPr/>
              <a:t>8</a:t>
            </a:fld>
            <a:endParaRPr lang="en-US" altLang="en-US" sz="1200" dirty="0">
              <a:latin typeface="Arial" pitchFamily="34" charset="0"/>
            </a:endParaRPr>
          </a:p>
        </p:txBody>
      </p:sp>
    </p:spTree>
    <p:extLst>
      <p:ext uri="{BB962C8B-B14F-4D97-AF65-F5344CB8AC3E}">
        <p14:creationId xmlns:p14="http://schemas.microsoft.com/office/powerpoint/2010/main" val="85150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a:p>
            <a:r>
              <a:rPr lang="en-US" altLang="en-US" dirty="0">
                <a:latin typeface="Arial" pitchFamily="34" charset="0"/>
              </a:rPr>
              <a:t>Staffing and services are customized to meet each individual organization’s needs.</a:t>
            </a:r>
          </a:p>
          <a:p>
            <a:r>
              <a:rPr lang="en-US" altLang="en-US" dirty="0">
                <a:latin typeface="Arial" pitchFamily="34" charset="0"/>
              </a:rPr>
              <a:t>A broad spectrum of expertise covering all the disciplines is required to run an effective association.</a:t>
            </a:r>
          </a:p>
          <a:p>
            <a:r>
              <a:rPr lang="en-US" altLang="en-US" dirty="0">
                <a:latin typeface="Arial" pitchFamily="34" charset="0"/>
              </a:rPr>
              <a:t>The models allows Day-to-day and ongoing staff management, alleviating administrative headaches often faced by association Boards of Directors.</a:t>
            </a:r>
          </a:p>
          <a:p>
            <a:r>
              <a:rPr lang="en-US" altLang="en-US" dirty="0">
                <a:latin typeface="Arial" pitchFamily="34" charset="0"/>
              </a:rPr>
              <a:t>The result is improved staffing and resource allocation, giving each association access to specialized resources – just what you need when you need it.</a:t>
            </a:r>
          </a:p>
          <a:p>
            <a:r>
              <a:rPr lang="en-US" altLang="en-US" dirty="0">
                <a:latin typeface="Arial" pitchFamily="34" charset="0"/>
              </a:rPr>
              <a:t>Our approach ensures your organizations has access to best management practices that we continually test, and review. Same too for best-of-class resources and technologies.</a:t>
            </a:r>
          </a:p>
          <a:p>
            <a:endParaRPr lang="en-US" altLang="en-US" dirty="0">
              <a:latin typeface="Arial" pitchFamily="34" charset="0"/>
            </a:endParaRPr>
          </a:p>
          <a:p>
            <a:endParaRPr lang="en-US" altLang="en-US" dirty="0">
              <a:latin typeface="Arial" pitchFamily="34" charset="0"/>
            </a:endParaRPr>
          </a:p>
        </p:txBody>
      </p:sp>
      <p:sp>
        <p:nvSpPr>
          <p:cNvPr id="97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BAF788-F153-4DE5-8AC3-15B555AE0A73}" type="slidenum">
              <a:rPr lang="en-US" altLang="en-US" sz="1200" smtClean="0">
                <a:latin typeface="Arial" pitchFamily="34" charset="0"/>
              </a:rPr>
              <a:pPr/>
              <a:t>9</a:t>
            </a:fld>
            <a:endParaRPr lang="en-US" altLang="en-US" sz="1200" dirty="0">
              <a:latin typeface="Arial" pitchFamily="34" charset="0"/>
            </a:endParaRPr>
          </a:p>
        </p:txBody>
      </p:sp>
    </p:spTree>
    <p:extLst>
      <p:ext uri="{BB962C8B-B14F-4D97-AF65-F5344CB8AC3E}">
        <p14:creationId xmlns:p14="http://schemas.microsoft.com/office/powerpoint/2010/main" val="2040775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2613025" cy="6858000"/>
          </a:xfrm>
          <a:prstGeom prst="rect">
            <a:avLst/>
          </a:prstGeom>
          <a:solidFill>
            <a:srgbClr val="259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2598D5"/>
              </a:solidFill>
            </a:endParaRPr>
          </a:p>
        </p:txBody>
      </p:sp>
      <p:pic>
        <p:nvPicPr>
          <p:cNvPr id="6"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2819400"/>
            <a:ext cx="1824037" cy="106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764338"/>
            <a:ext cx="9144000" cy="9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9208" y="2045325"/>
            <a:ext cx="5557592" cy="1796570"/>
          </a:xfrm>
        </p:spPr>
        <p:txBody>
          <a:bodyPr anchor="b"/>
          <a:lstStyle>
            <a:lvl1pPr algn="l">
              <a:defRPr sz="3200">
                <a:solidFill>
                  <a:srgbClr val="205D91"/>
                </a:solidFill>
              </a:defRPr>
            </a:lvl1pPr>
          </a:lstStyle>
          <a:p>
            <a:r>
              <a:rPr lang="en-US"/>
              <a:t>Click to edit Master title style</a:t>
            </a:r>
            <a:endParaRPr lang="en-US" dirty="0"/>
          </a:p>
        </p:txBody>
      </p:sp>
      <p:sp>
        <p:nvSpPr>
          <p:cNvPr id="3" name="Subtitle 2"/>
          <p:cNvSpPr>
            <a:spLocks noGrp="1"/>
          </p:cNvSpPr>
          <p:nvPr>
            <p:ph type="subTitle" idx="1"/>
          </p:nvPr>
        </p:nvSpPr>
        <p:spPr>
          <a:xfrm>
            <a:off x="3129208" y="3841895"/>
            <a:ext cx="5557592" cy="1752600"/>
          </a:xfrm>
        </p:spPr>
        <p:txBody>
          <a:bodyPr>
            <a:normAutofit/>
          </a:bodyPr>
          <a:lstStyle>
            <a:lvl1pPr marL="0" indent="0" algn="l">
              <a:buNone/>
              <a:defRPr sz="2400">
                <a:solidFill>
                  <a:srgbClr val="64636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0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A5457A79-2866-454B-99D9-E0D249D983B9}" type="slidenum">
              <a:rPr lang="en-US" altLang="en-US"/>
              <a:pPr/>
              <a:t>‹#›</a:t>
            </a:fld>
            <a:endParaRPr lang="en-US" altLang="en-US" dirty="0"/>
          </a:p>
        </p:txBody>
      </p:sp>
    </p:spTree>
    <p:extLst>
      <p:ext uri="{BB962C8B-B14F-4D97-AF65-F5344CB8AC3E}">
        <p14:creationId xmlns:p14="http://schemas.microsoft.com/office/powerpoint/2010/main" val="301469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D47BFFEC-ED54-4507-8A52-B0BAB3287FC0}" type="slidenum">
              <a:rPr lang="en-US" altLang="en-US"/>
              <a:pPr/>
              <a:t>‹#›</a:t>
            </a:fld>
            <a:endParaRPr lang="en-US" altLang="en-US" dirty="0"/>
          </a:p>
        </p:txBody>
      </p:sp>
    </p:spTree>
    <p:extLst>
      <p:ext uri="{BB962C8B-B14F-4D97-AF65-F5344CB8AC3E}">
        <p14:creationId xmlns:p14="http://schemas.microsoft.com/office/powerpoint/2010/main" val="33841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_No Logo">
    <p:spTree>
      <p:nvGrpSpPr>
        <p:cNvPr id="1" name=""/>
        <p:cNvGrpSpPr/>
        <p:nvPr/>
      </p:nvGrpSpPr>
      <p:grpSpPr>
        <a:xfrm>
          <a:off x="0" y="0"/>
          <a:ext cx="0" cy="0"/>
          <a:chOff x="0" y="0"/>
          <a:chExt cx="0" cy="0"/>
        </a:xfrm>
      </p:grpSpPr>
      <p:sp>
        <p:nvSpPr>
          <p:cNvPr id="4" name="Rectangle 3"/>
          <p:cNvSpPr/>
          <p:nvPr/>
        </p:nvSpPr>
        <p:spPr>
          <a:xfrm>
            <a:off x="101600" y="6126163"/>
            <a:ext cx="1060450" cy="542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A6691E85-6210-401F-A776-680EB528A732}" type="slidenum">
              <a:rPr lang="en-US" altLang="en-US"/>
              <a:pPr/>
              <a:t>‹#›</a:t>
            </a:fld>
            <a:endParaRPr lang="en-US" altLang="en-US" dirty="0"/>
          </a:p>
        </p:txBody>
      </p:sp>
    </p:spTree>
    <p:extLst>
      <p:ext uri="{BB962C8B-B14F-4D97-AF65-F5344CB8AC3E}">
        <p14:creationId xmlns:p14="http://schemas.microsoft.com/office/powerpoint/2010/main" val="91248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_No Logo">
    <p:spTree>
      <p:nvGrpSpPr>
        <p:cNvPr id="1" name=""/>
        <p:cNvGrpSpPr/>
        <p:nvPr/>
      </p:nvGrpSpPr>
      <p:grpSpPr>
        <a:xfrm>
          <a:off x="0" y="0"/>
          <a:ext cx="0" cy="0"/>
          <a:chOff x="0" y="0"/>
          <a:chExt cx="0" cy="0"/>
        </a:xfrm>
      </p:grpSpPr>
      <p:sp>
        <p:nvSpPr>
          <p:cNvPr id="5" name="Rectangle 4"/>
          <p:cNvSpPr/>
          <p:nvPr/>
        </p:nvSpPr>
        <p:spPr>
          <a:xfrm>
            <a:off x="101600" y="6126163"/>
            <a:ext cx="1060450" cy="542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10"/>
          </p:nvPr>
        </p:nvSpPr>
        <p:spPr/>
        <p:txBody>
          <a:bodyPr/>
          <a:lstStyle>
            <a:lvl1pPr>
              <a:defRPr/>
            </a:lvl1pPr>
          </a:lstStyle>
          <a:p>
            <a:fld id="{5FDC9972-3BAF-486E-B78B-0E73D8284FEE}" type="slidenum">
              <a:rPr lang="en-US" altLang="en-US"/>
              <a:pPr/>
              <a:t>‹#›</a:t>
            </a:fld>
            <a:endParaRPr lang="en-US" altLang="en-US" dirty="0"/>
          </a:p>
        </p:txBody>
      </p:sp>
    </p:spTree>
    <p:extLst>
      <p:ext uri="{BB962C8B-B14F-4D97-AF65-F5344CB8AC3E}">
        <p14:creationId xmlns:p14="http://schemas.microsoft.com/office/powerpoint/2010/main" val="2336689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_No Logo">
    <p:spTree>
      <p:nvGrpSpPr>
        <p:cNvPr id="1" name=""/>
        <p:cNvGrpSpPr/>
        <p:nvPr/>
      </p:nvGrpSpPr>
      <p:grpSpPr>
        <a:xfrm>
          <a:off x="0" y="0"/>
          <a:ext cx="0" cy="0"/>
          <a:chOff x="0" y="0"/>
          <a:chExt cx="0" cy="0"/>
        </a:xfrm>
      </p:grpSpPr>
      <p:sp>
        <p:nvSpPr>
          <p:cNvPr id="7" name="Rectangle 6"/>
          <p:cNvSpPr/>
          <p:nvPr/>
        </p:nvSpPr>
        <p:spPr>
          <a:xfrm>
            <a:off x="101600" y="6126163"/>
            <a:ext cx="1060450" cy="542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10"/>
          </p:nvPr>
        </p:nvSpPr>
        <p:spPr/>
        <p:txBody>
          <a:bodyPr/>
          <a:lstStyle>
            <a:lvl1pPr>
              <a:defRPr/>
            </a:lvl1pPr>
          </a:lstStyle>
          <a:p>
            <a:fld id="{EFF4D25D-C605-4CF5-B83D-DA1616C61264}" type="slidenum">
              <a:rPr lang="en-US" altLang="en-US"/>
              <a:pPr/>
              <a:t>‹#›</a:t>
            </a:fld>
            <a:endParaRPr lang="en-US" altLang="en-US" dirty="0"/>
          </a:p>
        </p:txBody>
      </p:sp>
    </p:spTree>
    <p:extLst>
      <p:ext uri="{BB962C8B-B14F-4D97-AF65-F5344CB8AC3E}">
        <p14:creationId xmlns:p14="http://schemas.microsoft.com/office/powerpoint/2010/main" val="206262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_No Logo">
    <p:spTree>
      <p:nvGrpSpPr>
        <p:cNvPr id="1" name=""/>
        <p:cNvGrpSpPr/>
        <p:nvPr/>
      </p:nvGrpSpPr>
      <p:grpSpPr>
        <a:xfrm>
          <a:off x="0" y="0"/>
          <a:ext cx="0" cy="0"/>
          <a:chOff x="0" y="0"/>
          <a:chExt cx="0" cy="0"/>
        </a:xfrm>
      </p:grpSpPr>
      <p:sp>
        <p:nvSpPr>
          <p:cNvPr id="3" name="Rectangle 2"/>
          <p:cNvSpPr/>
          <p:nvPr/>
        </p:nvSpPr>
        <p:spPr>
          <a:xfrm>
            <a:off x="101600" y="6126163"/>
            <a:ext cx="1060450" cy="542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10"/>
          </p:nvPr>
        </p:nvSpPr>
        <p:spPr/>
        <p:txBody>
          <a:bodyPr/>
          <a:lstStyle>
            <a:lvl1pPr>
              <a:defRPr/>
            </a:lvl1pPr>
          </a:lstStyle>
          <a:p>
            <a:fld id="{A4BF2BCF-DFEF-458C-BEBB-95089E6C3747}" type="slidenum">
              <a:rPr lang="en-US" altLang="en-US"/>
              <a:pPr/>
              <a:t>‹#›</a:t>
            </a:fld>
            <a:endParaRPr lang="en-US" altLang="en-US" dirty="0"/>
          </a:p>
        </p:txBody>
      </p:sp>
    </p:spTree>
    <p:extLst>
      <p:ext uri="{BB962C8B-B14F-4D97-AF65-F5344CB8AC3E}">
        <p14:creationId xmlns:p14="http://schemas.microsoft.com/office/powerpoint/2010/main" val="289945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_No Logo">
    <p:spTree>
      <p:nvGrpSpPr>
        <p:cNvPr id="1" name=""/>
        <p:cNvGrpSpPr/>
        <p:nvPr/>
      </p:nvGrpSpPr>
      <p:grpSpPr>
        <a:xfrm>
          <a:off x="0" y="0"/>
          <a:ext cx="0" cy="0"/>
          <a:chOff x="0" y="0"/>
          <a:chExt cx="0" cy="0"/>
        </a:xfrm>
      </p:grpSpPr>
      <p:sp>
        <p:nvSpPr>
          <p:cNvPr id="2" name="Rectangle 1"/>
          <p:cNvSpPr/>
          <p:nvPr/>
        </p:nvSpPr>
        <p:spPr>
          <a:xfrm>
            <a:off x="101600" y="6126163"/>
            <a:ext cx="1060450" cy="542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3"/>
          <p:cNvSpPr>
            <a:spLocks noGrp="1"/>
          </p:cNvSpPr>
          <p:nvPr>
            <p:ph type="sldNum" sz="quarter" idx="10"/>
          </p:nvPr>
        </p:nvSpPr>
        <p:spPr/>
        <p:txBody>
          <a:bodyPr/>
          <a:lstStyle>
            <a:lvl1pPr>
              <a:defRPr/>
            </a:lvl1pPr>
          </a:lstStyle>
          <a:p>
            <a:fld id="{A46F2284-AA48-4200-AEC4-6B7808C77C37}" type="slidenum">
              <a:rPr lang="en-US" altLang="en-US"/>
              <a:pPr/>
              <a:t>‹#›</a:t>
            </a:fld>
            <a:endParaRPr lang="en-US" altLang="en-US" dirty="0"/>
          </a:p>
        </p:txBody>
      </p:sp>
    </p:spTree>
    <p:extLst>
      <p:ext uri="{BB962C8B-B14F-4D97-AF65-F5344CB8AC3E}">
        <p14:creationId xmlns:p14="http://schemas.microsoft.com/office/powerpoint/2010/main" val="172309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_No Logo">
    <p:spTree>
      <p:nvGrpSpPr>
        <p:cNvPr id="1" name=""/>
        <p:cNvGrpSpPr/>
        <p:nvPr/>
      </p:nvGrpSpPr>
      <p:grpSpPr>
        <a:xfrm>
          <a:off x="0" y="0"/>
          <a:ext cx="0" cy="0"/>
          <a:chOff x="0" y="0"/>
          <a:chExt cx="0" cy="0"/>
        </a:xfrm>
      </p:grpSpPr>
      <p:sp>
        <p:nvSpPr>
          <p:cNvPr id="5" name="Rectangle 4"/>
          <p:cNvSpPr/>
          <p:nvPr/>
        </p:nvSpPr>
        <p:spPr>
          <a:xfrm>
            <a:off x="101600" y="6126163"/>
            <a:ext cx="1060450" cy="542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57200" y="612774"/>
            <a:ext cx="8229600" cy="479679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5487968"/>
            <a:ext cx="8229600" cy="525277"/>
          </a:xfrm>
        </p:spPr>
        <p:txBody>
          <a:bodyPr/>
          <a:lstStyle>
            <a:lvl1pPr marL="0" indent="0">
              <a:buNone/>
              <a:defRPr sz="1400">
                <a:solidFill>
                  <a:srgbClr val="64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Slide Number Placeholder 6"/>
          <p:cNvSpPr>
            <a:spLocks noGrp="1"/>
          </p:cNvSpPr>
          <p:nvPr>
            <p:ph type="sldNum" sz="quarter" idx="10"/>
          </p:nvPr>
        </p:nvSpPr>
        <p:spPr/>
        <p:txBody>
          <a:bodyPr/>
          <a:lstStyle>
            <a:lvl1pPr>
              <a:defRPr/>
            </a:lvl1pPr>
          </a:lstStyle>
          <a:p>
            <a:fld id="{804AC225-E998-4E2E-8301-C38EADFFFDB9}" type="slidenum">
              <a:rPr lang="en-US" altLang="en-US"/>
              <a:pPr/>
              <a:t>‹#›</a:t>
            </a:fld>
            <a:endParaRPr lang="en-US" altLang="en-US" dirty="0"/>
          </a:p>
        </p:txBody>
      </p:sp>
    </p:spTree>
    <p:extLst>
      <p:ext uri="{BB962C8B-B14F-4D97-AF65-F5344CB8AC3E}">
        <p14:creationId xmlns:p14="http://schemas.microsoft.com/office/powerpoint/2010/main" val="183694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5369B9F1-89EF-40F7-96D9-FDEAC817621F}" type="slidenum">
              <a:rPr lang="en-US" altLang="en-US"/>
              <a:pPr/>
              <a:t>‹#›</a:t>
            </a:fld>
            <a:endParaRPr lang="en-US" altLang="en-US" dirty="0"/>
          </a:p>
        </p:txBody>
      </p:sp>
    </p:spTree>
    <p:extLst>
      <p:ext uri="{BB962C8B-B14F-4D97-AF65-F5344CB8AC3E}">
        <p14:creationId xmlns:p14="http://schemas.microsoft.com/office/powerpoint/2010/main" val="100961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fld id="{8204A626-EBAE-4B68-A784-2A8FB7C3B0DB}" type="slidenum">
              <a:rPr lang="en-US" altLang="en-US"/>
              <a:pPr/>
              <a:t>‹#›</a:t>
            </a:fld>
            <a:endParaRPr lang="en-US" altLang="en-US" dirty="0"/>
          </a:p>
        </p:txBody>
      </p:sp>
    </p:spTree>
    <p:extLst>
      <p:ext uri="{BB962C8B-B14F-4D97-AF65-F5344CB8AC3E}">
        <p14:creationId xmlns:p14="http://schemas.microsoft.com/office/powerpoint/2010/main" val="90161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8FEA9F00-272F-4BE2-93D6-FFC5E74C859D}" type="slidenum">
              <a:rPr lang="en-US" altLang="en-US"/>
              <a:pPr/>
              <a:t>‹#›</a:t>
            </a:fld>
            <a:endParaRPr lang="en-US" altLang="en-US" dirty="0"/>
          </a:p>
        </p:txBody>
      </p:sp>
    </p:spTree>
    <p:extLst>
      <p:ext uri="{BB962C8B-B14F-4D97-AF65-F5344CB8AC3E}">
        <p14:creationId xmlns:p14="http://schemas.microsoft.com/office/powerpoint/2010/main" val="26404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B0AD066B-90BD-451A-B058-790C8DF194C8}" type="slidenum">
              <a:rPr lang="en-US" altLang="en-US"/>
              <a:pPr/>
              <a:t>‹#›</a:t>
            </a:fld>
            <a:endParaRPr lang="en-US" altLang="en-US" dirty="0"/>
          </a:p>
        </p:txBody>
      </p:sp>
    </p:spTree>
    <p:extLst>
      <p:ext uri="{BB962C8B-B14F-4D97-AF65-F5344CB8AC3E}">
        <p14:creationId xmlns:p14="http://schemas.microsoft.com/office/powerpoint/2010/main" val="214134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B5BC3173-53A8-42BC-9981-719CF68091A9}" type="slidenum">
              <a:rPr lang="en-US" altLang="en-US"/>
              <a:pPr/>
              <a:t>‹#›</a:t>
            </a:fld>
            <a:endParaRPr lang="en-US" altLang="en-US" dirty="0"/>
          </a:p>
        </p:txBody>
      </p:sp>
    </p:spTree>
    <p:extLst>
      <p:ext uri="{BB962C8B-B14F-4D97-AF65-F5344CB8AC3E}">
        <p14:creationId xmlns:p14="http://schemas.microsoft.com/office/powerpoint/2010/main" val="124980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E90C8D7-6406-4B25-88D6-522F499A6E6F}" type="slidenum">
              <a:rPr lang="en-US" altLang="en-US"/>
              <a:pPr/>
              <a:t>‹#›</a:t>
            </a:fld>
            <a:endParaRPr lang="en-US" altLang="en-US" dirty="0"/>
          </a:p>
        </p:txBody>
      </p:sp>
    </p:spTree>
    <p:extLst>
      <p:ext uri="{BB962C8B-B14F-4D97-AF65-F5344CB8AC3E}">
        <p14:creationId xmlns:p14="http://schemas.microsoft.com/office/powerpoint/2010/main" val="4225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E2897174-5ED3-4085-A859-EECAA56B0E38}" type="slidenum">
              <a:rPr lang="en-US" altLang="en-US"/>
              <a:pPr/>
              <a:t>‹#›</a:t>
            </a:fld>
            <a:endParaRPr lang="en-US" altLang="en-US" dirty="0"/>
          </a:p>
        </p:txBody>
      </p:sp>
    </p:spTree>
    <p:extLst>
      <p:ext uri="{BB962C8B-B14F-4D97-AF65-F5344CB8AC3E}">
        <p14:creationId xmlns:p14="http://schemas.microsoft.com/office/powerpoint/2010/main" val="328782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612774"/>
            <a:ext cx="8229600" cy="479679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5487968"/>
            <a:ext cx="8229600" cy="525277"/>
          </a:xfrm>
        </p:spPr>
        <p:txBody>
          <a:bodyPr/>
          <a:lstStyle>
            <a:lvl1pPr marL="0" indent="0">
              <a:buNone/>
              <a:defRPr sz="1400">
                <a:solidFill>
                  <a:srgbClr val="64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fld id="{4CA06A0B-FC09-4151-9960-73286457003C}" type="slidenum">
              <a:rPr lang="en-US" altLang="en-US"/>
              <a:pPr/>
              <a:t>‹#›</a:t>
            </a:fld>
            <a:endParaRPr lang="en-US" altLang="en-US" dirty="0"/>
          </a:p>
        </p:txBody>
      </p:sp>
    </p:spTree>
    <p:extLst>
      <p:ext uri="{BB962C8B-B14F-4D97-AF65-F5344CB8AC3E}">
        <p14:creationId xmlns:p14="http://schemas.microsoft.com/office/powerpoint/2010/main" val="338010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4013"/>
            <a:ext cx="8229600" cy="11430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453438" y="6419850"/>
            <a:ext cx="466725" cy="280988"/>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205D91"/>
                </a:solidFill>
                <a:latin typeface="Franklin Gothic Book" panose="020B0503020102020204" pitchFamily="34" charset="0"/>
              </a:defRPr>
            </a:lvl1pPr>
          </a:lstStyle>
          <a:p>
            <a:fld id="{C063ECDB-E642-4FEE-8B08-E6D032F96CB3}" type="slidenum">
              <a:rPr lang="en-US" altLang="en-US"/>
              <a:pPr/>
              <a:t>‹#›</a:t>
            </a:fld>
            <a:endParaRPr lang="en-US" altLang="en-US" dirty="0"/>
          </a:p>
        </p:txBody>
      </p:sp>
      <p:pic>
        <p:nvPicPr>
          <p:cNvPr id="1029" name="Picture 11"/>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39700" y="6126163"/>
            <a:ext cx="960438" cy="560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7"/>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0" y="6764338"/>
            <a:ext cx="9144000" cy="9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fontAlgn="base" hangingPunct="1">
        <a:lnSpc>
          <a:spcPct val="90000"/>
        </a:lnSpc>
        <a:spcBef>
          <a:spcPct val="0"/>
        </a:spcBef>
        <a:spcAft>
          <a:spcPct val="0"/>
        </a:spcAft>
        <a:defRPr sz="3200" kern="1200" cap="all">
          <a:solidFill>
            <a:srgbClr val="205D91"/>
          </a:solidFill>
          <a:latin typeface="Arial"/>
          <a:ea typeface="MS PGothic" panose="020B0600070205080204" pitchFamily="34" charset="-128"/>
          <a:cs typeface="Arial"/>
        </a:defRPr>
      </a:lvl1pPr>
      <a:lvl2pPr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2pPr>
      <a:lvl3pPr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3pPr>
      <a:lvl4pPr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4pPr>
      <a:lvl5pPr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5pPr>
      <a:lvl6pPr marL="457200"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6pPr>
      <a:lvl7pPr marL="914400"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7pPr>
      <a:lvl8pPr marL="1371600"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8pPr>
      <a:lvl9pPr marL="1828800" algn="l" defTabSz="457200" rtl="0" eaLnBrk="1" fontAlgn="base" hangingPunct="1">
        <a:lnSpc>
          <a:spcPct val="90000"/>
        </a:lnSpc>
        <a:spcBef>
          <a:spcPct val="0"/>
        </a:spcBef>
        <a:spcAft>
          <a:spcPct val="0"/>
        </a:spcAft>
        <a:defRPr sz="3200">
          <a:solidFill>
            <a:srgbClr val="205D91"/>
          </a:solidFill>
          <a:latin typeface="Franklin Gothic Book" panose="020B0503020102020204" pitchFamily="34" charset="0"/>
          <a:ea typeface="MS PGothic" panose="020B0600070205080204" pitchFamily="34" charset="-128"/>
        </a:defRPr>
      </a:lvl9pPr>
    </p:titleStyle>
    <p:bodyStyle>
      <a:lvl1pPr marL="342900" indent="-342900" algn="l" defTabSz="457200" rtl="0" eaLnBrk="1" fontAlgn="base" hangingPunct="1">
        <a:spcBef>
          <a:spcPts val="1200"/>
        </a:spcBef>
        <a:spcAft>
          <a:spcPct val="0"/>
        </a:spcAft>
        <a:buClr>
          <a:srgbClr val="205D91"/>
        </a:buClr>
        <a:buFont typeface="Wingdings" panose="05000000000000000000" pitchFamily="2" charset="2"/>
        <a:buChar char="§"/>
        <a:defRPr sz="2800" kern="1200">
          <a:solidFill>
            <a:schemeClr val="tx1">
              <a:lumMod val="85000"/>
              <a:lumOff val="15000"/>
            </a:schemeClr>
          </a:solidFill>
          <a:latin typeface="Arial"/>
          <a:ea typeface="MS PGothic" panose="020B0600070205080204" pitchFamily="34" charset="-128"/>
          <a:cs typeface="Arial"/>
        </a:defRPr>
      </a:lvl1pPr>
      <a:lvl2pPr marL="742950" indent="-285750" algn="l" defTabSz="457200" rtl="0" eaLnBrk="1" fontAlgn="base" hangingPunct="1">
        <a:spcBef>
          <a:spcPts val="1200"/>
        </a:spcBef>
        <a:spcAft>
          <a:spcPct val="0"/>
        </a:spcAft>
        <a:buFont typeface="Arial" panose="020B0604020202020204" pitchFamily="34" charset="0"/>
        <a:buChar char="–"/>
        <a:defRPr sz="2400" kern="1200">
          <a:solidFill>
            <a:schemeClr val="tx1">
              <a:lumMod val="85000"/>
              <a:lumOff val="15000"/>
            </a:schemeClr>
          </a:solidFill>
          <a:latin typeface="Arial"/>
          <a:ea typeface="MS PGothic" panose="020B0600070205080204" pitchFamily="34" charset="-128"/>
          <a:cs typeface="Arial"/>
        </a:defRPr>
      </a:lvl2pPr>
      <a:lvl3pPr marL="1143000" indent="-228600" algn="l" defTabSz="457200" rtl="0" eaLnBrk="1" fontAlgn="base" hangingPunct="1">
        <a:spcBef>
          <a:spcPts val="1200"/>
        </a:spcBef>
        <a:spcAft>
          <a:spcPct val="0"/>
        </a:spcAft>
        <a:buFont typeface="Arial" panose="020B0604020202020204" pitchFamily="34" charset="0"/>
        <a:buChar char="•"/>
        <a:defRPr sz="2000" kern="1200">
          <a:solidFill>
            <a:schemeClr val="tx1">
              <a:lumMod val="85000"/>
              <a:lumOff val="15000"/>
            </a:schemeClr>
          </a:solidFill>
          <a:latin typeface="Arial"/>
          <a:ea typeface="MS PGothic" panose="020B0600070205080204" pitchFamily="34" charset="-128"/>
          <a:cs typeface="Arial"/>
        </a:defRPr>
      </a:lvl3pPr>
      <a:lvl4pPr marL="1600200" indent="-228600" algn="l" defTabSz="457200" rtl="0" eaLnBrk="1" fontAlgn="base" hangingPunct="1">
        <a:spcBef>
          <a:spcPts val="1200"/>
        </a:spcBef>
        <a:spcAft>
          <a:spcPct val="0"/>
        </a:spcAft>
        <a:buFont typeface="Arial" panose="020B0604020202020204" pitchFamily="34" charset="0"/>
        <a:buChar char="–"/>
        <a:defRPr kern="1200">
          <a:solidFill>
            <a:schemeClr val="tx1">
              <a:lumMod val="85000"/>
              <a:lumOff val="15000"/>
            </a:schemeClr>
          </a:solidFill>
          <a:latin typeface="Arial"/>
          <a:ea typeface="MS PGothic" panose="020B0600070205080204" pitchFamily="34" charset="-128"/>
          <a:cs typeface="Arial"/>
        </a:defRPr>
      </a:lvl4pPr>
      <a:lvl5pPr marL="2057400" indent="-228600" algn="l" defTabSz="457200" rtl="0" eaLnBrk="1" fontAlgn="base" hangingPunct="1">
        <a:spcBef>
          <a:spcPts val="1200"/>
        </a:spcBef>
        <a:spcAft>
          <a:spcPct val="0"/>
        </a:spcAft>
        <a:buFont typeface="Arial" panose="020B0604020202020204" pitchFamily="34" charset="0"/>
        <a:buChar char="»"/>
        <a:defRPr kern="1200">
          <a:solidFill>
            <a:schemeClr val="tx1">
              <a:lumMod val="85000"/>
              <a:lumOff val="15000"/>
            </a:schemeClr>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2725782" y="1543593"/>
            <a:ext cx="5689691" cy="2590800"/>
          </a:xfrm>
        </p:spPr>
        <p:txBody>
          <a:bodyPr/>
          <a:lstStyle/>
          <a:p>
            <a:pPr eaLnBrk="1" hangingPunct="1"/>
            <a:r>
              <a:rPr lang="en-US" altLang="en-US" dirty="0">
                <a:latin typeface="Arial" pitchFamily="34" charset="0"/>
                <a:cs typeface="Arial" pitchFamily="34" charset="0"/>
              </a:rPr>
              <a:t>Understanding the Managed Services Model</a:t>
            </a:r>
          </a:p>
        </p:txBody>
      </p:sp>
    </p:spTree>
    <p:extLst>
      <p:ext uri="{BB962C8B-B14F-4D97-AF65-F5344CB8AC3E}">
        <p14:creationId xmlns:p14="http://schemas.microsoft.com/office/powerpoint/2010/main" val="219127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0377" y="1600200"/>
            <a:ext cx="4178196" cy="4683010"/>
          </a:xfrm>
          <a:prstGeom prst="rect">
            <a:avLst/>
          </a:prstGeom>
        </p:spPr>
      </p:pic>
      <p:sp>
        <p:nvSpPr>
          <p:cNvPr id="5" name="Title 4"/>
          <p:cNvSpPr>
            <a:spLocks noGrp="1"/>
          </p:cNvSpPr>
          <p:nvPr>
            <p:ph type="title"/>
          </p:nvPr>
        </p:nvSpPr>
        <p:spPr/>
        <p:txBody>
          <a:bodyPr/>
          <a:lstStyle/>
          <a:p>
            <a:r>
              <a:rPr lang="en-US" dirty="0"/>
              <a:t>Long-Term Benefits</a:t>
            </a:r>
          </a:p>
        </p:txBody>
      </p:sp>
      <p:sp>
        <p:nvSpPr>
          <p:cNvPr id="3" name="Text Placeholder 2"/>
          <p:cNvSpPr>
            <a:spLocks noGrp="1"/>
          </p:cNvSpPr>
          <p:nvPr>
            <p:ph sz="half" idx="1"/>
          </p:nvPr>
        </p:nvSpPr>
        <p:spPr/>
        <p:txBody>
          <a:bodyPr/>
          <a:lstStyle/>
          <a:p>
            <a:pPr>
              <a:lnSpc>
                <a:spcPct val="90000"/>
              </a:lnSpc>
            </a:pPr>
            <a:r>
              <a:rPr lang="en-US" altLang="en-US" sz="2200" dirty="0">
                <a:latin typeface="Arial"/>
                <a:cs typeface="Arial"/>
              </a:rPr>
              <a:t>Greater member satisfaction</a:t>
            </a:r>
          </a:p>
          <a:p>
            <a:pPr>
              <a:lnSpc>
                <a:spcPct val="90000"/>
              </a:lnSpc>
            </a:pPr>
            <a:r>
              <a:rPr lang="en-US" altLang="en-US" sz="2200" dirty="0">
                <a:latin typeface="Arial"/>
                <a:cs typeface="Arial"/>
              </a:rPr>
              <a:t>Boards enabled to maintain focus on mission and strategy</a:t>
            </a:r>
          </a:p>
          <a:p>
            <a:pPr>
              <a:lnSpc>
                <a:spcPct val="90000"/>
              </a:lnSpc>
            </a:pPr>
            <a:r>
              <a:rPr lang="en-US" altLang="en-US" sz="2200" dirty="0">
                <a:latin typeface="Arial"/>
                <a:cs typeface="Arial"/>
              </a:rPr>
              <a:t>Integration of innovative strategies and ideas, stemming from working with multiple industry organizations</a:t>
            </a:r>
          </a:p>
          <a:p>
            <a:pPr>
              <a:lnSpc>
                <a:spcPct val="90000"/>
              </a:lnSpc>
            </a:pPr>
            <a:r>
              <a:rPr lang="en-US" altLang="en-US" sz="2200" dirty="0">
                <a:latin typeface="Arial"/>
                <a:cs typeface="Arial"/>
              </a:rPr>
              <a:t>Scalability to accommodate organizational growth or contraction over time</a:t>
            </a:r>
          </a:p>
          <a:p>
            <a:endParaRPr lang="en-US" sz="2400" dirty="0">
              <a:latin typeface="Arial"/>
              <a:cs typeface="Arial"/>
            </a:endParaRPr>
          </a:p>
        </p:txBody>
      </p:sp>
    </p:spTree>
    <p:extLst>
      <p:ext uri="{BB962C8B-B14F-4D97-AF65-F5344CB8AC3E}">
        <p14:creationId xmlns:p14="http://schemas.microsoft.com/office/powerpoint/2010/main" val="142735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5800" y="2616200"/>
            <a:ext cx="7772400" cy="1625601"/>
          </a:xfrm>
          <a:solidFill>
            <a:schemeClr val="tx2"/>
          </a:solidFill>
        </p:spPr>
        <p:txBody>
          <a:bodyPr/>
          <a:lstStyle/>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The AMC model balances best practices, business acumen, and non-profit sector expertise to elevate an associations value and potential. </a:t>
            </a:r>
          </a:p>
          <a:p>
            <a:pPr algn="ctr"/>
            <a:endParaRPr lang="en-US" sz="800" dirty="0">
              <a:solidFill>
                <a:schemeClr val="bg1"/>
              </a:solidFill>
            </a:endParaRPr>
          </a:p>
        </p:txBody>
      </p:sp>
    </p:spTree>
    <p:extLst>
      <p:ext uri="{BB962C8B-B14F-4D97-AF65-F5344CB8AC3E}">
        <p14:creationId xmlns:p14="http://schemas.microsoft.com/office/powerpoint/2010/main" val="145840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ueally.com/wp-content/themes/bluealley/images/it-staffing-service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97254" y="2257425"/>
            <a:ext cx="4218096" cy="2414859"/>
          </a:xfrm>
          <a:prstGeom prst="rect">
            <a:avLst/>
          </a:prstGeom>
          <a:noFill/>
          <a:extLst>
            <a:ext uri="{909E8E84-426E-40dd-AFC4-6F175D3DCCD1}">
              <a14:hiddenFill xmlns="" xmlns:a14="http://schemas.microsoft.com/office/drawing/2010/main">
                <a:solidFill>
                  <a:srgbClr val="FFFFFF"/>
                </a:solidFill>
              </a14:hiddenFill>
            </a:ext>
          </a:extLst>
        </p:spPr>
      </p:pic>
      <p:sp>
        <p:nvSpPr>
          <p:cNvPr id="59394" name="Title 1"/>
          <p:cNvSpPr>
            <a:spLocks noGrp="1"/>
          </p:cNvSpPr>
          <p:nvPr>
            <p:ph type="title"/>
          </p:nvPr>
        </p:nvSpPr>
        <p:spPr>
          <a:xfrm>
            <a:off x="628650" y="365126"/>
            <a:ext cx="7886700" cy="1325563"/>
          </a:xfrm>
        </p:spPr>
        <p:txBody>
          <a:bodyPr>
            <a:normAutofit/>
          </a:bodyPr>
          <a:lstStyle/>
          <a:p>
            <a:r>
              <a:rPr lang="en-US" altLang="en-US" dirty="0"/>
              <a:t>Three Nonprofit Staffing Models</a:t>
            </a:r>
          </a:p>
        </p:txBody>
      </p:sp>
      <p:sp>
        <p:nvSpPr>
          <p:cNvPr id="59395" name="Content Placeholder 2"/>
          <p:cNvSpPr>
            <a:spLocks noGrp="1"/>
          </p:cNvSpPr>
          <p:nvPr>
            <p:ph idx="1"/>
          </p:nvPr>
        </p:nvSpPr>
        <p:spPr>
          <a:xfrm>
            <a:off x="628651" y="2612367"/>
            <a:ext cx="3219449" cy="1704975"/>
          </a:xfrm>
        </p:spPr>
        <p:txBody>
          <a:bodyPr>
            <a:normAutofit/>
          </a:bodyPr>
          <a:lstStyle/>
          <a:p>
            <a:r>
              <a:rPr lang="en-US" altLang="en-US" sz="2400" dirty="0"/>
              <a:t>Volunteer Led</a:t>
            </a:r>
          </a:p>
          <a:p>
            <a:r>
              <a:rPr lang="en-US" altLang="en-US" sz="2400" dirty="0"/>
              <a:t>Employed Staff</a:t>
            </a:r>
          </a:p>
          <a:p>
            <a:r>
              <a:rPr lang="en-US" altLang="en-US" sz="2400" dirty="0"/>
              <a:t>AMC Managed</a:t>
            </a:r>
          </a:p>
        </p:txBody>
      </p:sp>
    </p:spTree>
    <p:extLst>
      <p:ext uri="{BB962C8B-B14F-4D97-AF65-F5344CB8AC3E}">
        <p14:creationId xmlns:p14="http://schemas.microsoft.com/office/powerpoint/2010/main" val="304323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pPr eaLnBrk="1" hangingPunct="1"/>
            <a:r>
              <a:rPr lang="en-US" altLang="en-US" dirty="0"/>
              <a:t>About Association Management Companies (AMCs)</a:t>
            </a:r>
          </a:p>
        </p:txBody>
      </p:sp>
      <p:sp>
        <p:nvSpPr>
          <p:cNvPr id="58371" name="Content Placeholder 2"/>
          <p:cNvSpPr>
            <a:spLocks noGrp="1"/>
          </p:cNvSpPr>
          <p:nvPr>
            <p:ph idx="1"/>
          </p:nvPr>
        </p:nvSpPr>
        <p:spPr/>
        <p:txBody>
          <a:bodyPr/>
          <a:lstStyle/>
          <a:p>
            <a:pPr eaLnBrk="1" hangingPunct="1"/>
            <a:r>
              <a:rPr lang="en-US" altLang="en-US" dirty="0"/>
              <a:t>700+ AMCs globally</a:t>
            </a:r>
          </a:p>
          <a:p>
            <a:pPr eaLnBrk="1" hangingPunct="1"/>
            <a:r>
              <a:rPr lang="en-US" altLang="en-US" dirty="0"/>
              <a:t>180 are AMC Institute members</a:t>
            </a:r>
          </a:p>
          <a:p>
            <a:pPr lvl="1"/>
            <a:r>
              <a:rPr lang="en-US" altLang="en-US" dirty="0"/>
              <a:t>Represent 2,000 full service managed associations with 2.8 million members</a:t>
            </a:r>
          </a:p>
          <a:p>
            <a:pPr lvl="1"/>
            <a:r>
              <a:rPr lang="en-US" altLang="en-US" dirty="0"/>
              <a:t>AMC Institute provides the industry’s only accreditation </a:t>
            </a:r>
          </a:p>
          <a:p>
            <a:pPr eaLnBrk="1" hangingPunct="1"/>
            <a:endParaRPr lang="en-US" altLang="en-US" dirty="0"/>
          </a:p>
        </p:txBody>
      </p:sp>
      <p:pic>
        <p:nvPicPr>
          <p:cNvPr id="5837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47913" y="5015345"/>
            <a:ext cx="4448175"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07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5800" y="2743200"/>
            <a:ext cx="7772400" cy="1371601"/>
          </a:xfrm>
          <a:solidFill>
            <a:schemeClr val="tx2"/>
          </a:solidFill>
        </p:spPr>
        <p:txBody>
          <a:bodyPr/>
          <a:lstStyle/>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AMCs play a critical role in growing associations and not-for-profits through our:</a:t>
            </a:r>
          </a:p>
          <a:p>
            <a:pPr algn="ctr"/>
            <a:endParaRPr lang="en-US" sz="800" dirty="0">
              <a:solidFill>
                <a:schemeClr val="bg1"/>
              </a:solidFill>
            </a:endParaRPr>
          </a:p>
        </p:txBody>
      </p:sp>
    </p:spTree>
    <p:extLst>
      <p:ext uri="{BB962C8B-B14F-4D97-AF65-F5344CB8AC3E}">
        <p14:creationId xmlns:p14="http://schemas.microsoft.com/office/powerpoint/2010/main" val="237984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CI_model_infographic_1-0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2638" y="119972"/>
            <a:ext cx="2660261" cy="6541856"/>
          </a:xfrm>
          <a:prstGeom prst="rect">
            <a:avLst/>
          </a:prstGeom>
        </p:spPr>
      </p:pic>
      <p:pic>
        <p:nvPicPr>
          <p:cNvPr id="3" name="Picture 2" descr="AMCI_model_infographic_4-0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2612" y="119971"/>
            <a:ext cx="2663907" cy="6541856"/>
          </a:xfrm>
          <a:prstGeom prst="rect">
            <a:avLst/>
          </a:prstGeom>
        </p:spPr>
      </p:pic>
      <p:pic>
        <p:nvPicPr>
          <p:cNvPr id="5" name="Picture 4" descr="AMCI_model_infographic_8-0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6231" y="119971"/>
            <a:ext cx="2664000" cy="6541856"/>
          </a:xfrm>
          <a:prstGeom prst="rect">
            <a:avLst/>
          </a:prstGeom>
        </p:spPr>
      </p:pic>
    </p:spTree>
    <p:extLst>
      <p:ext uri="{BB962C8B-B14F-4D97-AF65-F5344CB8AC3E}">
        <p14:creationId xmlns:p14="http://schemas.microsoft.com/office/powerpoint/2010/main" val="177278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eaLnBrk="1" hangingPunct="1"/>
            <a:r>
              <a:rPr lang="en-US" altLang="en-US" dirty="0"/>
              <a:t>Research-based Support </a:t>
            </a:r>
          </a:p>
        </p:txBody>
      </p:sp>
      <p:sp>
        <p:nvSpPr>
          <p:cNvPr id="6" name="Content Placeholder 5"/>
          <p:cNvSpPr>
            <a:spLocks noGrp="1"/>
          </p:cNvSpPr>
          <p:nvPr>
            <p:ph idx="1"/>
          </p:nvPr>
        </p:nvSpPr>
        <p:spPr>
          <a:xfrm>
            <a:off x="473321" y="1206500"/>
            <a:ext cx="8229600" cy="4525963"/>
          </a:xfrm>
        </p:spPr>
        <p:txBody>
          <a:bodyPr/>
          <a:lstStyle/>
          <a:p>
            <a:pPr>
              <a:lnSpc>
                <a:spcPct val="120000"/>
              </a:lnSpc>
              <a:spcBef>
                <a:spcPts val="0"/>
              </a:spcBef>
            </a:pPr>
            <a:r>
              <a:rPr lang="en-US" altLang="en-US" sz="1800" dirty="0"/>
              <a:t>AMCs drive stronger financial performance</a:t>
            </a:r>
          </a:p>
          <a:p>
            <a:pPr>
              <a:lnSpc>
                <a:spcPct val="120000"/>
              </a:lnSpc>
              <a:spcBef>
                <a:spcPts val="0"/>
              </a:spcBef>
            </a:pPr>
            <a:endParaRPr lang="en-US" altLang="en-US" sz="1400" dirty="0"/>
          </a:p>
          <a:p>
            <a:pPr>
              <a:lnSpc>
                <a:spcPct val="120000"/>
              </a:lnSpc>
              <a:spcBef>
                <a:spcPts val="0"/>
              </a:spcBef>
            </a:pPr>
            <a:r>
              <a:rPr lang="en-US" altLang="en-US" sz="1800" dirty="0"/>
              <a:t>Growth of Net Income, Net Revenue, and Net Assets are stronger for associations using AMCs</a:t>
            </a:r>
          </a:p>
          <a:p>
            <a:pPr>
              <a:lnSpc>
                <a:spcPct val="120000"/>
              </a:lnSpc>
              <a:spcBef>
                <a:spcPts val="0"/>
              </a:spcBef>
            </a:pPr>
            <a:r>
              <a:rPr lang="en-US" altLang="en-US" sz="1800" dirty="0"/>
              <a:t>AMC-managed associations experience more than </a:t>
            </a:r>
            <a:r>
              <a:rPr lang="en-US" altLang="en-US" b="1" dirty="0">
                <a:solidFill>
                  <a:srgbClr val="205D91"/>
                </a:solidFill>
              </a:rPr>
              <a:t>3x the growth </a:t>
            </a:r>
            <a:r>
              <a:rPr lang="en-US" altLang="en-US" sz="1800" dirty="0"/>
              <a:t>in net assets and</a:t>
            </a:r>
            <a:r>
              <a:rPr lang="en-US" altLang="en-US" sz="1400" dirty="0"/>
              <a:t> </a:t>
            </a:r>
            <a:r>
              <a:rPr lang="en-US" altLang="en-US" b="1" dirty="0">
                <a:solidFill>
                  <a:srgbClr val="205D91"/>
                </a:solidFill>
              </a:rPr>
              <a:t>31% more growth </a:t>
            </a:r>
            <a:r>
              <a:rPr lang="en-US" altLang="en-US" sz="1800" dirty="0"/>
              <a:t>in net revenue than those that do not use AMCs </a:t>
            </a:r>
          </a:p>
          <a:p>
            <a:pPr marL="0" indent="0">
              <a:buNone/>
            </a:pPr>
            <a:endParaRPr lang="en-US" sz="1800" dirty="0"/>
          </a:p>
        </p:txBody>
      </p:sp>
      <p:sp>
        <p:nvSpPr>
          <p:cNvPr id="7" name="TextBox 6"/>
          <p:cNvSpPr txBox="1"/>
          <p:nvPr/>
        </p:nvSpPr>
        <p:spPr>
          <a:xfrm>
            <a:off x="1422400" y="4572328"/>
            <a:ext cx="3009900" cy="1265988"/>
          </a:xfrm>
          <a:prstGeom prst="rect">
            <a:avLst/>
          </a:prstGeom>
          <a:noFill/>
        </p:spPr>
        <p:txBody>
          <a:bodyPr wrap="square" rtlCol="0">
            <a:spAutoFit/>
          </a:bodyPr>
          <a:lstStyle/>
          <a:p>
            <a:pPr marL="0" indent="0" eaLnBrk="1" fontAlgn="auto" hangingPunct="1">
              <a:lnSpc>
                <a:spcPct val="120000"/>
              </a:lnSpc>
              <a:spcBef>
                <a:spcPts val="0"/>
              </a:spcBef>
              <a:spcAft>
                <a:spcPts val="0"/>
              </a:spcAft>
              <a:buFont typeface="Arial" panose="020B0604020202020204" pitchFamily="34" charset="0"/>
              <a:buNone/>
              <a:defRPr/>
            </a:pPr>
            <a:r>
              <a:rPr lang="en-US" sz="1600" dirty="0">
                <a:latin typeface="Arial"/>
                <a:cs typeface="Arial"/>
              </a:rPr>
              <a:t>In general, associations using AMCs have stronger net total income growth than those not using AMCs (2014)</a:t>
            </a:r>
            <a:endParaRPr lang="en-US" dirty="0">
              <a:latin typeface="Arial"/>
              <a:cs typeface="Arial"/>
            </a:endParaRPr>
          </a:p>
        </p:txBody>
      </p:sp>
      <p:grpSp>
        <p:nvGrpSpPr>
          <p:cNvPr id="14" name="Group 13"/>
          <p:cNvGrpSpPr/>
          <p:nvPr/>
        </p:nvGrpSpPr>
        <p:grpSpPr>
          <a:xfrm>
            <a:off x="4775200" y="3839822"/>
            <a:ext cx="3432175" cy="2502400"/>
            <a:chOff x="5156200" y="3966822"/>
            <a:chExt cx="3432175" cy="2502400"/>
          </a:xfrm>
        </p:grpSpPr>
        <p:grpSp>
          <p:nvGrpSpPr>
            <p:cNvPr id="12" name="Group 11"/>
            <p:cNvGrpSpPr/>
            <p:nvPr/>
          </p:nvGrpSpPr>
          <p:grpSpPr>
            <a:xfrm>
              <a:off x="5156200" y="4790877"/>
              <a:ext cx="1600200" cy="1678345"/>
              <a:chOff x="4508500" y="4457700"/>
              <a:chExt cx="1600200" cy="1678345"/>
            </a:xfrm>
          </p:grpSpPr>
          <p:sp>
            <p:nvSpPr>
              <p:cNvPr id="5" name="TextBox 4"/>
              <p:cNvSpPr txBox="1"/>
              <p:nvPr/>
            </p:nvSpPr>
            <p:spPr>
              <a:xfrm>
                <a:off x="4508500" y="5828268"/>
                <a:ext cx="1600200" cy="307777"/>
              </a:xfrm>
              <a:prstGeom prst="rect">
                <a:avLst/>
              </a:prstGeom>
              <a:noFill/>
            </p:spPr>
            <p:txBody>
              <a:bodyPr wrap="square">
                <a:spAutoFit/>
              </a:bodyPr>
              <a:lstStyle/>
              <a:p>
                <a:pPr algn="ctr">
                  <a:defRPr/>
                </a:pPr>
                <a:r>
                  <a:rPr lang="en-US" sz="1400" dirty="0">
                    <a:latin typeface="Arial"/>
                    <a:cs typeface="Arial"/>
                  </a:rPr>
                  <a:t>Stand-alone	</a:t>
                </a:r>
              </a:p>
            </p:txBody>
          </p:sp>
          <p:sp>
            <p:nvSpPr>
              <p:cNvPr id="3" name="Rectangle 2"/>
              <p:cNvSpPr/>
              <p:nvPr/>
            </p:nvSpPr>
            <p:spPr>
              <a:xfrm>
                <a:off x="4762500" y="4832350"/>
                <a:ext cx="1092200" cy="1003300"/>
              </a:xfrm>
              <a:prstGeom prst="rect">
                <a:avLst/>
              </a:prstGeom>
              <a:solidFill>
                <a:srgbClr val="2598D5"/>
              </a:solidFill>
              <a:ln>
                <a:solidFill>
                  <a:srgbClr val="2598D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789488" y="4457700"/>
                <a:ext cx="1038225" cy="369332"/>
              </a:xfrm>
              <a:prstGeom prst="rect">
                <a:avLst/>
              </a:prstGeom>
              <a:noFill/>
            </p:spPr>
            <p:txBody>
              <a:bodyPr wrap="square" rtlCol="0">
                <a:spAutoFit/>
              </a:bodyPr>
              <a:lstStyle/>
              <a:p>
                <a:pPr algn="ctr"/>
                <a:r>
                  <a:rPr lang="en-US" dirty="0">
                    <a:latin typeface="Arial"/>
                    <a:cs typeface="Arial"/>
                  </a:rPr>
                  <a:t>7.61%</a:t>
                </a:r>
              </a:p>
            </p:txBody>
          </p:sp>
        </p:grpSp>
        <p:grpSp>
          <p:nvGrpSpPr>
            <p:cNvPr id="13" name="Group 12"/>
            <p:cNvGrpSpPr/>
            <p:nvPr/>
          </p:nvGrpSpPr>
          <p:grpSpPr>
            <a:xfrm>
              <a:off x="6454775" y="3966822"/>
              <a:ext cx="2133600" cy="2502400"/>
              <a:chOff x="6454775" y="3966822"/>
              <a:chExt cx="2133600" cy="2502400"/>
            </a:xfrm>
          </p:grpSpPr>
          <p:sp>
            <p:nvSpPr>
              <p:cNvPr id="9" name="Rectangle 8"/>
              <p:cNvSpPr/>
              <p:nvPr/>
            </p:nvSpPr>
            <p:spPr>
              <a:xfrm>
                <a:off x="6911975" y="4356100"/>
                <a:ext cx="1219200" cy="1816100"/>
              </a:xfrm>
              <a:prstGeom prst="rect">
                <a:avLst/>
              </a:prstGeom>
              <a:solidFill>
                <a:srgbClr val="205D91"/>
              </a:solidFill>
              <a:ln>
                <a:solidFill>
                  <a:srgbClr val="205D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002463" y="3966822"/>
                <a:ext cx="1038225" cy="369332"/>
              </a:xfrm>
              <a:prstGeom prst="rect">
                <a:avLst/>
              </a:prstGeom>
              <a:noFill/>
            </p:spPr>
            <p:txBody>
              <a:bodyPr wrap="square" rtlCol="0">
                <a:spAutoFit/>
              </a:bodyPr>
              <a:lstStyle/>
              <a:p>
                <a:pPr algn="ctr"/>
                <a:r>
                  <a:rPr lang="en-US" dirty="0">
                    <a:latin typeface="Arial"/>
                    <a:cs typeface="Arial"/>
                  </a:rPr>
                  <a:t>12.57%</a:t>
                </a:r>
              </a:p>
            </p:txBody>
          </p:sp>
          <p:sp>
            <p:nvSpPr>
              <p:cNvPr id="11" name="TextBox 10"/>
              <p:cNvSpPr txBox="1"/>
              <p:nvPr/>
            </p:nvSpPr>
            <p:spPr>
              <a:xfrm>
                <a:off x="6454775" y="6161445"/>
                <a:ext cx="2133600" cy="307777"/>
              </a:xfrm>
              <a:prstGeom prst="rect">
                <a:avLst/>
              </a:prstGeom>
              <a:noFill/>
            </p:spPr>
            <p:txBody>
              <a:bodyPr wrap="square" rtlCol="0">
                <a:spAutoFit/>
              </a:bodyPr>
              <a:lstStyle/>
              <a:p>
                <a:pPr algn="ctr"/>
                <a:r>
                  <a:rPr lang="en-US" sz="1400" dirty="0">
                    <a:latin typeface="Arial"/>
                    <a:cs typeface="Arial"/>
                  </a:rPr>
                  <a:t>AMC managed</a:t>
                </a:r>
              </a:p>
            </p:txBody>
          </p:sp>
        </p:grpSp>
      </p:grpSp>
    </p:spTree>
    <p:extLst>
      <p:ext uri="{BB962C8B-B14F-4D97-AF65-F5344CB8AC3E}">
        <p14:creationId xmlns:p14="http://schemas.microsoft.com/office/powerpoint/2010/main" val="252693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CI_model_infographic_5-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603" y="473594"/>
            <a:ext cx="3743999" cy="5910813"/>
          </a:xfrm>
          <a:prstGeom prst="rect">
            <a:avLst/>
          </a:prstGeom>
        </p:spPr>
      </p:pic>
      <p:sp>
        <p:nvSpPr>
          <p:cNvPr id="4" name="TextBox 3"/>
          <p:cNvSpPr txBox="1"/>
          <p:nvPr/>
        </p:nvSpPr>
        <p:spPr>
          <a:xfrm>
            <a:off x="5041900" y="2828836"/>
            <a:ext cx="3454400" cy="1200329"/>
          </a:xfrm>
          <a:prstGeom prst="rect">
            <a:avLst/>
          </a:prstGeom>
          <a:noFill/>
        </p:spPr>
        <p:txBody>
          <a:bodyPr wrap="square" rtlCol="0">
            <a:spAutoFit/>
          </a:bodyPr>
          <a:lstStyle/>
          <a:p>
            <a:r>
              <a:rPr lang="en-US" dirty="0">
                <a:latin typeface="Arial"/>
                <a:cs typeface="Arial"/>
              </a:rPr>
              <a:t>Significantly stronger financial results mean greater benefits for your organization and your members.</a:t>
            </a:r>
          </a:p>
        </p:txBody>
      </p:sp>
    </p:spTree>
    <p:extLst>
      <p:ext uri="{BB962C8B-B14F-4D97-AF65-F5344CB8AC3E}">
        <p14:creationId xmlns:p14="http://schemas.microsoft.com/office/powerpoint/2010/main" val="218765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CI_model_infographic_9-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75" y="1026763"/>
            <a:ext cx="3733800" cy="4804475"/>
          </a:xfrm>
          <a:prstGeom prst="rect">
            <a:avLst/>
          </a:prstGeom>
        </p:spPr>
      </p:pic>
      <p:sp>
        <p:nvSpPr>
          <p:cNvPr id="4" name="TextBox 3"/>
          <p:cNvSpPr txBox="1"/>
          <p:nvPr/>
        </p:nvSpPr>
        <p:spPr>
          <a:xfrm>
            <a:off x="5181600" y="2705100"/>
            <a:ext cx="3454400" cy="1477328"/>
          </a:xfrm>
          <a:prstGeom prst="rect">
            <a:avLst/>
          </a:prstGeom>
          <a:noFill/>
        </p:spPr>
        <p:txBody>
          <a:bodyPr wrap="square" rtlCol="0">
            <a:spAutoFit/>
          </a:bodyPr>
          <a:lstStyle/>
          <a:p>
            <a:r>
              <a:rPr lang="en-US" dirty="0">
                <a:latin typeface="Arial"/>
                <a:cs typeface="Arial"/>
              </a:rPr>
              <a:t>The collective reach, influence, and buying power of our members translate to cost and service efficiencies for our clients.</a:t>
            </a:r>
          </a:p>
        </p:txBody>
      </p:sp>
    </p:spTree>
    <p:extLst>
      <p:ext uri="{BB962C8B-B14F-4D97-AF65-F5344CB8AC3E}">
        <p14:creationId xmlns:p14="http://schemas.microsoft.com/office/powerpoint/2010/main" val="105125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pPr eaLnBrk="1" hangingPunct="1"/>
            <a:r>
              <a:rPr lang="en-US" altLang="en-US" dirty="0"/>
              <a:t>Financial/Business Benefits</a:t>
            </a:r>
          </a:p>
        </p:txBody>
      </p:sp>
      <p:sp>
        <p:nvSpPr>
          <p:cNvPr id="61443" name="Content Placeholder 2"/>
          <p:cNvSpPr>
            <a:spLocks noGrp="1"/>
          </p:cNvSpPr>
          <p:nvPr>
            <p:ph sz="half" idx="1"/>
          </p:nvPr>
        </p:nvSpPr>
        <p:spPr/>
        <p:txBody>
          <a:bodyPr>
            <a:normAutofit/>
          </a:bodyPr>
          <a:lstStyle/>
          <a:p>
            <a:pPr eaLnBrk="1" hangingPunct="1">
              <a:lnSpc>
                <a:spcPct val="90000"/>
              </a:lnSpc>
            </a:pPr>
            <a:r>
              <a:rPr lang="en-US" altLang="en-US" sz="2400" dirty="0"/>
              <a:t>Leverage shared resources - including office space, equipment and technologies</a:t>
            </a:r>
          </a:p>
          <a:p>
            <a:pPr eaLnBrk="1" hangingPunct="1">
              <a:lnSpc>
                <a:spcPct val="90000"/>
              </a:lnSpc>
            </a:pPr>
            <a:r>
              <a:rPr lang="en-US" altLang="en-US" sz="2400" dirty="0"/>
              <a:t>Improved buying power</a:t>
            </a:r>
          </a:p>
          <a:p>
            <a:pPr eaLnBrk="1" hangingPunct="1">
              <a:lnSpc>
                <a:spcPct val="90000"/>
              </a:lnSpc>
            </a:pPr>
            <a:r>
              <a:rPr lang="en-US" altLang="en-US" sz="2400" dirty="0"/>
              <a:t>Reduced business risks</a:t>
            </a:r>
          </a:p>
        </p:txBody>
      </p:sp>
      <p:pic>
        <p:nvPicPr>
          <p:cNvPr id="5" name="Content Placeholder 4" descr="Two People on Tablet.jpg"/>
          <p:cNvPicPr>
            <a:picLocks noGrp="1" noChangeAspect="1"/>
          </p:cNvPicPr>
          <p:nvPr>
            <p:ph sz="half" idx="2"/>
          </p:nvPr>
        </p:nvPicPr>
        <p:blipFill>
          <a:blip r:embed="rId3">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323090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4648200" y="1600200"/>
            <a:ext cx="4038600" cy="4525963"/>
          </a:xfrm>
          <a:prstGeom prst="rect">
            <a:avLst/>
          </a:prstGeom>
          <a:effectLst/>
        </p:spPr>
      </p:pic>
      <p:sp>
        <p:nvSpPr>
          <p:cNvPr id="60418" name="Title 1"/>
          <p:cNvSpPr>
            <a:spLocks noGrp="1"/>
          </p:cNvSpPr>
          <p:nvPr>
            <p:ph type="title"/>
          </p:nvPr>
        </p:nvSpPr>
        <p:spPr/>
        <p:txBody>
          <a:bodyPr>
            <a:normAutofit/>
          </a:bodyPr>
          <a:lstStyle/>
          <a:p>
            <a:pPr eaLnBrk="1" hangingPunct="1"/>
            <a:r>
              <a:rPr lang="en-US" altLang="en-US" dirty="0"/>
              <a:t>Operational &amp; Staffing Benefits</a:t>
            </a:r>
          </a:p>
        </p:txBody>
      </p:sp>
      <p:sp>
        <p:nvSpPr>
          <p:cNvPr id="60419" name="Content Placeholder 2"/>
          <p:cNvSpPr>
            <a:spLocks noGrp="1"/>
          </p:cNvSpPr>
          <p:nvPr>
            <p:ph sz="half" idx="1"/>
          </p:nvPr>
        </p:nvSpPr>
        <p:spPr/>
        <p:txBody>
          <a:bodyPr>
            <a:normAutofit/>
          </a:bodyPr>
          <a:lstStyle/>
          <a:p>
            <a:pPr eaLnBrk="1" hangingPunct="1">
              <a:lnSpc>
                <a:spcPct val="80000"/>
              </a:lnSpc>
            </a:pPr>
            <a:r>
              <a:rPr lang="en-US" altLang="en-US" sz="2400" dirty="0">
                <a:latin typeface="Arial"/>
                <a:cs typeface="Arial"/>
              </a:rPr>
              <a:t>Customized staffing and services</a:t>
            </a:r>
          </a:p>
          <a:p>
            <a:pPr eaLnBrk="1" hangingPunct="1">
              <a:lnSpc>
                <a:spcPct val="80000"/>
              </a:lnSpc>
            </a:pPr>
            <a:r>
              <a:rPr lang="en-US" altLang="en-US" sz="2400" dirty="0">
                <a:latin typeface="Arial"/>
                <a:cs typeface="Arial"/>
              </a:rPr>
              <a:t>Broad spectrum of expertise</a:t>
            </a:r>
          </a:p>
          <a:p>
            <a:pPr eaLnBrk="1" hangingPunct="1">
              <a:lnSpc>
                <a:spcPct val="80000"/>
              </a:lnSpc>
            </a:pPr>
            <a:r>
              <a:rPr lang="en-US" altLang="en-US" sz="2400" dirty="0">
                <a:latin typeface="Arial"/>
                <a:cs typeface="Arial"/>
              </a:rPr>
              <a:t>Day-to-day and ongoing staff management</a:t>
            </a:r>
          </a:p>
          <a:p>
            <a:pPr eaLnBrk="1" hangingPunct="1">
              <a:lnSpc>
                <a:spcPct val="80000"/>
              </a:lnSpc>
            </a:pPr>
            <a:r>
              <a:rPr lang="en-US" altLang="en-US" sz="2400" dirty="0">
                <a:latin typeface="Arial"/>
                <a:cs typeface="Arial"/>
              </a:rPr>
              <a:t>Improved staffing and resource allocation</a:t>
            </a:r>
          </a:p>
          <a:p>
            <a:pPr eaLnBrk="1" hangingPunct="1">
              <a:lnSpc>
                <a:spcPct val="80000"/>
              </a:lnSpc>
            </a:pPr>
            <a:r>
              <a:rPr lang="en-US" altLang="en-US" sz="2400" dirty="0">
                <a:latin typeface="Arial"/>
                <a:cs typeface="Arial"/>
              </a:rPr>
              <a:t>Proven best management practices and best-of-class resources and technologies</a:t>
            </a:r>
          </a:p>
          <a:p>
            <a:pPr eaLnBrk="1" hangingPunct="1">
              <a:lnSpc>
                <a:spcPct val="80000"/>
              </a:lnSpc>
            </a:pPr>
            <a:endParaRPr lang="en-US" altLang="en-US" sz="2700" dirty="0"/>
          </a:p>
        </p:txBody>
      </p:sp>
    </p:spTree>
    <p:extLst>
      <p:ext uri="{BB962C8B-B14F-4D97-AF65-F5344CB8AC3E}">
        <p14:creationId xmlns:p14="http://schemas.microsoft.com/office/powerpoint/2010/main" val="3113300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AMCI_BusinessMaterials_Powerpoint_July2015</Template>
  <TotalTime>24894</TotalTime>
  <Words>898</Words>
  <Application>Microsoft Office PowerPoint</Application>
  <PresentationFormat>On-screen Show (4:3)</PresentationFormat>
  <Paragraphs>109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Calibri</vt:lpstr>
      <vt:lpstr>Franklin Gothic Book</vt:lpstr>
      <vt:lpstr>Wingdings</vt:lpstr>
      <vt:lpstr>Office Theme</vt:lpstr>
      <vt:lpstr>Understanding the Managed Services Model</vt:lpstr>
      <vt:lpstr>About Association Management Companies (AMCs)</vt:lpstr>
      <vt:lpstr>PowerPoint Presentation</vt:lpstr>
      <vt:lpstr>PowerPoint Presentation</vt:lpstr>
      <vt:lpstr>Research-based Support </vt:lpstr>
      <vt:lpstr>PowerPoint Presentation</vt:lpstr>
      <vt:lpstr>PowerPoint Presentation</vt:lpstr>
      <vt:lpstr>Financial/Business Benefits</vt:lpstr>
      <vt:lpstr>Operational &amp; Staffing Benefits</vt:lpstr>
      <vt:lpstr>Long-Term Benefits</vt:lpstr>
      <vt:lpstr>PowerPoint Presentation</vt:lpstr>
      <vt:lpstr>Three Nonprofit Staffing Models</vt:lpstr>
    </vt:vector>
  </TitlesOfParts>
  <Company>Leopard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Managed Services Model</dc:title>
  <dc:creator>Susan Iris</dc:creator>
  <cp:lastModifiedBy>Trista Boyd</cp:lastModifiedBy>
  <cp:revision>65</cp:revision>
  <dcterms:created xsi:type="dcterms:W3CDTF">2017-04-02T22:11:36Z</dcterms:created>
  <dcterms:modified xsi:type="dcterms:W3CDTF">2017-05-16T13:37:37Z</dcterms:modified>
</cp:coreProperties>
</file>